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22"/>
  </p:notesMasterIdLst>
  <p:sldIdLst>
    <p:sldId id="256" r:id="rId3"/>
    <p:sldId id="259" r:id="rId4"/>
    <p:sldId id="265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28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06CC96-0FA5-42C6-839F-9D434F7EB5C3}">
  <a:tblStyle styleId="{F206CC96-0FA5-42C6-839F-9D434F7EB5C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2462BA6-2611-4ECE-B3EC-64228E790352}" styleName="Table_1"/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210" autoAdjust="0"/>
  </p:normalViewPr>
  <p:slideViewPr>
    <p:cSldViewPr snapToGrid="0" snapToObjects="1">
      <p:cViewPr varScale="1">
        <p:scale>
          <a:sx n="134" d="100"/>
          <a:sy n="134" d="100"/>
        </p:scale>
        <p:origin x="954" y="-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3392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elements can be used before their definition is registered.</a:t>
            </a:r>
          </a:p>
        </p:txBody>
      </p:sp>
    </p:spTree>
    <p:extLst>
      <p:ext uri="{BB962C8B-B14F-4D97-AF65-F5344CB8AC3E}">
        <p14:creationId xmlns:p14="http://schemas.microsoft.com/office/powerpoint/2010/main" val="325938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in White Background 1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0" y="2024375"/>
            <a:ext cx="9144000" cy="100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238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  <a:lvl2pPr>
              <a:defRPr b="0" i="0">
                <a:latin typeface="Calibri"/>
                <a:cs typeface="Calibri"/>
              </a:defRPr>
            </a:lvl2pPr>
            <a:lvl3pPr>
              <a:defRPr b="0" i="0">
                <a:latin typeface="Calibri"/>
                <a:cs typeface="Calibri"/>
              </a:defRPr>
            </a:lvl3pPr>
            <a:lvl4pPr>
              <a:defRPr b="0" i="0">
                <a:latin typeface="Calibri"/>
                <a:cs typeface="Calibri"/>
              </a:defRPr>
            </a:lvl4pPr>
            <a:lvl5pPr>
              <a:defRPr b="0" i="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2109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726240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700" b="1" i="0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WILL BE HERE</a:t>
            </a:r>
          </a:p>
        </p:txBody>
      </p:sp>
      <p:sp>
        <p:nvSpPr>
          <p:cNvPr id="14" name="Hexagon 13"/>
          <p:cNvSpPr/>
          <p:nvPr userDrawn="1"/>
        </p:nvSpPr>
        <p:spPr>
          <a:xfrm>
            <a:off x="8410458" y="1715538"/>
            <a:ext cx="1054039" cy="681491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/>
              <a:cs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44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609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453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7247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922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2089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res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949787" y="1787184"/>
            <a:ext cx="33679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0" b="0" i="0" dirty="0">
                <a:solidFill>
                  <a:schemeClr val="bg1"/>
                </a:solidFill>
                <a:latin typeface="Calibri"/>
                <a:cs typeface="Calibri"/>
              </a:rPr>
              <a:t>THANK YOU </a:t>
            </a:r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</p:spTree>
    <p:extLst>
      <p:ext uri="{BB962C8B-B14F-4D97-AF65-F5344CB8AC3E}">
        <p14:creationId xmlns:p14="http://schemas.microsoft.com/office/powerpoint/2010/main" val="376063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14436"/>
            <a:ext cx="3008313" cy="84678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08431"/>
            <a:ext cx="5111750" cy="341838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1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500">
                <a:latin typeface="Calibri"/>
                <a:cs typeface="Calibri"/>
              </a:defRPr>
            </a:lvl4pPr>
            <a:lvl5pPr>
              <a:defRPr sz="1500">
                <a:latin typeface="Calibri"/>
                <a:cs typeface="Calibri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097532"/>
            <a:ext cx="3008313" cy="2429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Calibri"/>
                <a:cs typeface="Calibri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36257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+mn-lt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41749"/>
            <a:ext cx="5486400" cy="2603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  <a:cs typeface="Gill San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+mn-lt"/>
                <a:cs typeface="Gill San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04646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4537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466025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12976"/>
            <a:ext cx="2057400" cy="3481646"/>
          </a:xfrm>
          <a:prstGeom prst="rect">
            <a:avLst/>
          </a:prstGeom>
        </p:spPr>
        <p:txBody>
          <a:bodyPr vert="eaVert"/>
          <a:lstStyle>
            <a:lvl1pPr>
              <a:defRPr sz="2100" b="1" i="0"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2976"/>
            <a:ext cx="6019800" cy="348164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2479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ny Logo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 amt="8000"/>
          </a:blip>
          <a:srcRect l="20817" r="22368"/>
          <a:stretch/>
        </p:blipFill>
        <p:spPr>
          <a:xfrm>
            <a:off x="0" y="9525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7578"/>
          <a:stretch/>
        </p:blipFill>
        <p:spPr>
          <a:xfrm>
            <a:off x="1796025" y="1531575"/>
            <a:ext cx="5417574" cy="19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0050"/>
            <a:ext cx="7696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28750"/>
            <a:ext cx="7696200" cy="3028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4793456"/>
            <a:ext cx="20574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480298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4800600"/>
            <a:ext cx="1600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15BA204-51BC-406E-8DF8-72FD4CF0F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908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D1BE5-2D1B-430E-9319-102D5B77A3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3983629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1"/>
            <a:ext cx="4038600" cy="16132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27747"/>
            <a:ext cx="4038600" cy="1614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0B354-A4DD-4536-ABA0-4F8481AA72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1146475"/>
      </p:ext>
    </p:extLst>
  </p:cSld>
  <p:clrMapOvr>
    <a:masterClrMapping/>
  </p:clrMapOvr>
  <p:transition spd="slow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8681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630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76A3D-976B-4433-93D7-629C1DD68F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468630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32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/Blue Plain Background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Half Backgroun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187" y="0"/>
            <a:ext cx="4572000" cy="5143500"/>
          </a:xfrm>
          <a:prstGeom prst="rect">
            <a:avLst/>
          </a:prstGeom>
          <a:solidFill>
            <a:srgbClr val="D3DBDE">
              <a:alpha val="68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 amt="20000"/>
          </a:blip>
          <a:srcRect t="16984"/>
          <a:stretch/>
        </p:blipFill>
        <p:spPr>
          <a:xfrm>
            <a:off x="80" y="-2362"/>
            <a:ext cx="9143827" cy="51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ur Cou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>
            <a:off x="4572000" y="22450"/>
            <a:ext cx="0" cy="513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 flipH="1">
            <a:off x="4878427" y="2559533"/>
            <a:ext cx="606128" cy="45450"/>
            <a:chOff x="4113369" y="3398728"/>
            <a:chExt cx="808170" cy="60600"/>
          </a:xfrm>
        </p:grpSpPr>
        <p:cxnSp>
          <p:nvCxnSpPr>
            <p:cNvPr id="253" name="Shape 253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4" name="Shape 254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3651103" y="3481592"/>
            <a:ext cx="606128" cy="45450"/>
            <a:chOff x="4113369" y="3398728"/>
            <a:chExt cx="808170" cy="60600"/>
          </a:xfrm>
        </p:grpSpPr>
        <p:cxnSp>
          <p:nvCxnSpPr>
            <p:cNvPr id="256" name="Shape 256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7" name="Shape 257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Shape 258"/>
          <p:cNvSpPr/>
          <p:nvPr/>
        </p:nvSpPr>
        <p:spPr>
          <a:xfrm>
            <a:off x="4204575" y="2202899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259" name="Shape 259"/>
          <p:cNvSpPr/>
          <p:nvPr/>
        </p:nvSpPr>
        <p:spPr>
          <a:xfrm>
            <a:off x="4204575" y="3147366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3651103" y="1652792"/>
            <a:ext cx="606128" cy="45450"/>
            <a:chOff x="4113369" y="3398728"/>
            <a:chExt cx="808170" cy="60600"/>
          </a:xfrm>
        </p:grpSpPr>
        <p:cxnSp>
          <p:nvCxnSpPr>
            <p:cNvPr id="261" name="Shape 261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2" name="Shape 262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204575" y="1270224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grpSp>
        <p:nvGrpSpPr>
          <p:cNvPr id="264" name="Shape 264"/>
          <p:cNvGrpSpPr/>
          <p:nvPr/>
        </p:nvGrpSpPr>
        <p:grpSpPr>
          <a:xfrm flipH="1">
            <a:off x="4878427" y="4464533"/>
            <a:ext cx="606128" cy="45450"/>
            <a:chOff x="4113369" y="3398728"/>
            <a:chExt cx="808170" cy="60600"/>
          </a:xfrm>
        </p:grpSpPr>
        <p:cxnSp>
          <p:nvCxnSpPr>
            <p:cNvPr id="265" name="Shape 265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6" name="Shape 266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Shape 267"/>
          <p:cNvSpPr/>
          <p:nvPr/>
        </p:nvSpPr>
        <p:spPr>
          <a:xfrm>
            <a:off x="4204575" y="4080041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9144000" cy="795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222A35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ackground Group">
    <p:bg>
      <p:bgPr>
        <a:solidFill>
          <a:srgbClr val="1B2327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2">
            <a:alphaModFix amt="13000"/>
          </a:blip>
          <a:srcRect t="1562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323" name="Shape 323"/>
          <p:cNvGrpSpPr/>
          <p:nvPr/>
        </p:nvGrpSpPr>
        <p:grpSpPr>
          <a:xfrm>
            <a:off x="3387217" y="442463"/>
            <a:ext cx="339679" cy="443088"/>
            <a:chOff x="590250" y="244200"/>
            <a:chExt cx="407975" cy="532175"/>
          </a:xfrm>
        </p:grpSpPr>
        <p:sp>
          <p:nvSpPr>
            <p:cNvPr id="324" name="Shape 3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8" name="Shape 338"/>
          <p:cNvGrpSpPr/>
          <p:nvPr/>
        </p:nvGrpSpPr>
        <p:grpSpPr>
          <a:xfrm>
            <a:off x="3934714" y="507863"/>
            <a:ext cx="369091" cy="307229"/>
            <a:chOff x="1247825" y="322750"/>
            <a:chExt cx="443300" cy="369000"/>
          </a:xfrm>
        </p:grpSpPr>
        <p:sp>
          <p:nvSpPr>
            <p:cNvPr id="339" name="Shape 3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502505" y="506344"/>
            <a:ext cx="352855" cy="310268"/>
            <a:chOff x="1929775" y="320925"/>
            <a:chExt cx="423800" cy="372650"/>
          </a:xfrm>
        </p:grpSpPr>
        <p:sp>
          <p:nvSpPr>
            <p:cNvPr id="345" name="Shape 34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" name="Shape 350"/>
          <p:cNvSpPr/>
          <p:nvPr/>
        </p:nvSpPr>
        <p:spPr>
          <a:xfrm>
            <a:off x="5094303" y="495208"/>
            <a:ext cx="288974" cy="332582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673802" y="496228"/>
            <a:ext cx="249426" cy="330542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2" name="Shape 352"/>
          <p:cNvGrpSpPr/>
          <p:nvPr/>
        </p:nvGrpSpPr>
        <p:grpSpPr>
          <a:xfrm>
            <a:off x="6750817" y="471354"/>
            <a:ext cx="333602" cy="380227"/>
            <a:chOff x="4630125" y="278900"/>
            <a:chExt cx="400675" cy="456675"/>
          </a:xfrm>
        </p:grpSpPr>
        <p:sp>
          <p:nvSpPr>
            <p:cNvPr id="353" name="Shape 35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7" name="Shape 357"/>
          <p:cNvSpPr/>
          <p:nvPr/>
        </p:nvSpPr>
        <p:spPr>
          <a:xfrm>
            <a:off x="7286545" y="494709"/>
            <a:ext cx="382267" cy="333581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8" name="Shape 358"/>
          <p:cNvGrpSpPr/>
          <p:nvPr/>
        </p:nvGrpSpPr>
        <p:grpSpPr>
          <a:xfrm>
            <a:off x="3392296" y="1012773"/>
            <a:ext cx="339659" cy="414197"/>
            <a:chOff x="596350" y="929175"/>
            <a:chExt cx="407950" cy="497475"/>
          </a:xfrm>
        </p:grpSpPr>
        <p:sp>
          <p:nvSpPr>
            <p:cNvPr id="359" name="Shape 35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4506044" y="1073116"/>
            <a:ext cx="345778" cy="296072"/>
            <a:chOff x="1934025" y="1001650"/>
            <a:chExt cx="415300" cy="355600"/>
          </a:xfrm>
        </p:grpSpPr>
        <p:sp>
          <p:nvSpPr>
            <p:cNvPr id="367" name="Shape 36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1" name="Shape 371"/>
          <p:cNvSpPr/>
          <p:nvPr/>
        </p:nvSpPr>
        <p:spPr>
          <a:xfrm>
            <a:off x="5064910" y="1048329"/>
            <a:ext cx="347777" cy="34575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625133" y="1065565"/>
            <a:ext cx="346777" cy="31128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189914" y="1068105"/>
            <a:ext cx="336640" cy="306209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760795" y="1071144"/>
            <a:ext cx="314327" cy="30013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5" name="Shape 375"/>
          <p:cNvGrpSpPr/>
          <p:nvPr/>
        </p:nvGrpSpPr>
        <p:grpSpPr>
          <a:xfrm>
            <a:off x="7303892" y="1050802"/>
            <a:ext cx="346777" cy="347277"/>
            <a:chOff x="5294400" y="974850"/>
            <a:chExt cx="416500" cy="417100"/>
          </a:xfrm>
        </p:grpSpPr>
        <p:sp>
          <p:nvSpPr>
            <p:cNvPr id="376" name="Shape 37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7821998" y="1011774"/>
            <a:ext cx="429913" cy="418756"/>
            <a:chOff x="5916675" y="927975"/>
            <a:chExt cx="516350" cy="502950"/>
          </a:xfrm>
        </p:grpSpPr>
        <p:sp>
          <p:nvSpPr>
            <p:cNvPr id="379" name="Shape 37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3365923" y="1655082"/>
            <a:ext cx="387325" cy="261602"/>
            <a:chOff x="564675" y="1700625"/>
            <a:chExt cx="465200" cy="314200"/>
          </a:xfrm>
        </p:grpSpPr>
        <p:sp>
          <p:nvSpPr>
            <p:cNvPr id="382" name="Shape 38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25597" y="1591201"/>
            <a:ext cx="387325" cy="379228"/>
            <a:chOff x="1236875" y="1623900"/>
            <a:chExt cx="465200" cy="455475"/>
          </a:xfrm>
        </p:grpSpPr>
        <p:sp>
          <p:nvSpPr>
            <p:cNvPr id="386" name="Shape 38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4497426" y="1599319"/>
            <a:ext cx="363013" cy="362992"/>
            <a:chOff x="1923675" y="1633650"/>
            <a:chExt cx="436000" cy="435975"/>
          </a:xfrm>
        </p:grpSpPr>
        <p:sp>
          <p:nvSpPr>
            <p:cNvPr id="394" name="Shape 39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5055581" y="1597799"/>
            <a:ext cx="366031" cy="366031"/>
            <a:chOff x="2594050" y="1631825"/>
            <a:chExt cx="439625" cy="439625"/>
          </a:xfrm>
        </p:grpSpPr>
        <p:sp>
          <p:nvSpPr>
            <p:cNvPr id="401" name="Shape 4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5" name="Shape 405"/>
          <p:cNvSpPr/>
          <p:nvPr/>
        </p:nvSpPr>
        <p:spPr>
          <a:xfrm>
            <a:off x="5631711" y="1614127"/>
            <a:ext cx="333602" cy="333602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6209398" y="1570427"/>
            <a:ext cx="297092" cy="420775"/>
            <a:chOff x="3979850" y="1598950"/>
            <a:chExt cx="356825" cy="505375"/>
          </a:xfrm>
        </p:grpSpPr>
        <p:sp>
          <p:nvSpPr>
            <p:cNvPr id="407" name="Shape 40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6721925" y="1660661"/>
            <a:ext cx="391384" cy="240309"/>
            <a:chOff x="4595425" y="1707325"/>
            <a:chExt cx="470075" cy="288625"/>
          </a:xfrm>
        </p:grpSpPr>
        <p:sp>
          <p:nvSpPr>
            <p:cNvPr id="410" name="Shape 41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300354" y="1601858"/>
            <a:ext cx="353875" cy="357913"/>
            <a:chOff x="5290150" y="1636700"/>
            <a:chExt cx="425025" cy="429875"/>
          </a:xfrm>
        </p:grpSpPr>
        <p:sp>
          <p:nvSpPr>
            <p:cNvPr id="416" name="Shape 41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7859007" y="1591201"/>
            <a:ext cx="355894" cy="373150"/>
            <a:chOff x="5961125" y="1623900"/>
            <a:chExt cx="427450" cy="448175"/>
          </a:xfrm>
        </p:grpSpPr>
        <p:sp>
          <p:nvSpPr>
            <p:cNvPr id="419" name="Shape 41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8406504" y="1600838"/>
            <a:ext cx="380227" cy="359953"/>
            <a:chOff x="6618700" y="1635475"/>
            <a:chExt cx="456675" cy="432325"/>
          </a:xfrm>
        </p:grpSpPr>
        <p:sp>
          <p:nvSpPr>
            <p:cNvPr id="427" name="Shape 42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3409010" y="2178767"/>
            <a:ext cx="301151" cy="323444"/>
            <a:chOff x="616425" y="2329600"/>
            <a:chExt cx="361700" cy="388475"/>
          </a:xfrm>
        </p:grpSpPr>
        <p:sp>
          <p:nvSpPr>
            <p:cNvPr id="433" name="Shape 43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3960587" y="2181806"/>
            <a:ext cx="317366" cy="317366"/>
            <a:chOff x="1278900" y="2333250"/>
            <a:chExt cx="381175" cy="381175"/>
          </a:xfrm>
        </p:grpSpPr>
        <p:sp>
          <p:nvSpPr>
            <p:cNvPr id="442" name="Shape 44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4520240" y="2181806"/>
            <a:ext cx="317387" cy="317366"/>
            <a:chOff x="1951075" y="2333250"/>
            <a:chExt cx="381200" cy="381175"/>
          </a:xfrm>
        </p:grpSpPr>
        <p:sp>
          <p:nvSpPr>
            <p:cNvPr id="447" name="Shape 44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5079913" y="2181806"/>
            <a:ext cx="317366" cy="317366"/>
            <a:chOff x="2623275" y="2333250"/>
            <a:chExt cx="381175" cy="381175"/>
          </a:xfrm>
        </p:grpSpPr>
        <p:sp>
          <p:nvSpPr>
            <p:cNvPr id="452" name="Shape 4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5713605" y="2127062"/>
            <a:ext cx="169330" cy="422815"/>
            <a:chOff x="3384375" y="2267500"/>
            <a:chExt cx="203375" cy="507825"/>
          </a:xfrm>
        </p:grpSpPr>
        <p:sp>
          <p:nvSpPr>
            <p:cNvPr id="457" name="Shape 45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6848148" y="2180786"/>
            <a:ext cx="138919" cy="315347"/>
            <a:chOff x="4747025" y="2332025"/>
            <a:chExt cx="166850" cy="378750"/>
          </a:xfrm>
        </p:grpSpPr>
        <p:sp>
          <p:nvSpPr>
            <p:cNvPr id="460" name="Shape 46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6285955" y="2129081"/>
            <a:ext cx="143977" cy="418756"/>
            <a:chOff x="4071800" y="2269925"/>
            <a:chExt cx="172925" cy="502950"/>
          </a:xfrm>
        </p:grpSpPr>
        <p:sp>
          <p:nvSpPr>
            <p:cNvPr id="463" name="Shape 46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/>
          <p:nvPr/>
        </p:nvSpPr>
        <p:spPr>
          <a:xfrm>
            <a:off x="7318998" y="2173348"/>
            <a:ext cx="317366" cy="33460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6" name="Shape 466"/>
          <p:cNvGrpSpPr/>
          <p:nvPr/>
        </p:nvGrpSpPr>
        <p:grpSpPr>
          <a:xfrm>
            <a:off x="7868645" y="2179266"/>
            <a:ext cx="342718" cy="322445"/>
            <a:chOff x="5972700" y="2330200"/>
            <a:chExt cx="411625" cy="387275"/>
          </a:xfrm>
        </p:grpSpPr>
        <p:sp>
          <p:nvSpPr>
            <p:cNvPr id="467" name="Shape 46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3505342" y="2702430"/>
            <a:ext cx="108508" cy="395443"/>
            <a:chOff x="732125" y="2958550"/>
            <a:chExt cx="130325" cy="474950"/>
          </a:xfrm>
        </p:grpSpPr>
        <p:sp>
          <p:nvSpPr>
            <p:cNvPr id="470" name="Shape 47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512785" y="2686917"/>
            <a:ext cx="332582" cy="42687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996153" y="2686917"/>
            <a:ext cx="246407" cy="42687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5046464" y="2715107"/>
            <a:ext cx="384286" cy="364012"/>
            <a:chOff x="2583100" y="2973775"/>
            <a:chExt cx="461550" cy="437200"/>
          </a:xfrm>
        </p:grpSpPr>
        <p:sp>
          <p:nvSpPr>
            <p:cNvPr id="481" name="Shape 48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6741519" y="2723929"/>
            <a:ext cx="352855" cy="352855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4" name="Shape 484"/>
          <p:cNvGrpSpPr/>
          <p:nvPr/>
        </p:nvGrpSpPr>
        <p:grpSpPr>
          <a:xfrm>
            <a:off x="7264864" y="2742999"/>
            <a:ext cx="430932" cy="320405"/>
            <a:chOff x="5247525" y="3007275"/>
            <a:chExt cx="517575" cy="384825"/>
          </a:xfrm>
        </p:grpSpPr>
        <p:sp>
          <p:nvSpPr>
            <p:cNvPr id="485" name="Shape 48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6186085" y="2724744"/>
            <a:ext cx="339659" cy="346777"/>
            <a:chOff x="3951850" y="2985350"/>
            <a:chExt cx="407950" cy="416500"/>
          </a:xfrm>
        </p:grpSpPr>
        <p:sp>
          <p:nvSpPr>
            <p:cNvPr id="488" name="Shape 48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3369482" y="3308751"/>
            <a:ext cx="393403" cy="302150"/>
            <a:chOff x="568950" y="3686775"/>
            <a:chExt cx="472500" cy="362900"/>
          </a:xfrm>
        </p:grpSpPr>
        <p:sp>
          <p:nvSpPr>
            <p:cNvPr id="493" name="Shape 49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>
            <a:off x="7903556" y="2707713"/>
            <a:ext cx="267680" cy="385306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7" name="Shape 497"/>
          <p:cNvGrpSpPr/>
          <p:nvPr/>
        </p:nvGrpSpPr>
        <p:grpSpPr>
          <a:xfrm>
            <a:off x="3932195" y="3334103"/>
            <a:ext cx="374149" cy="251466"/>
            <a:chOff x="1244800" y="3717225"/>
            <a:chExt cx="449375" cy="302025"/>
          </a:xfrm>
        </p:grpSpPr>
        <p:sp>
          <p:nvSpPr>
            <p:cNvPr id="498" name="Shape 49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4496927" y="3314829"/>
            <a:ext cx="364012" cy="284416"/>
            <a:chOff x="1923075" y="3694075"/>
            <a:chExt cx="437200" cy="341600"/>
          </a:xfrm>
        </p:grpSpPr>
        <p:sp>
          <p:nvSpPr>
            <p:cNvPr id="505" name="Shape 50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5060139" y="3310270"/>
            <a:ext cx="356914" cy="293033"/>
            <a:chOff x="2599525" y="3688600"/>
            <a:chExt cx="428675" cy="351950"/>
          </a:xfrm>
        </p:grpSpPr>
        <p:sp>
          <p:nvSpPr>
            <p:cNvPr id="515" name="Shape 51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5637048" y="3289996"/>
            <a:ext cx="330563" cy="325983"/>
            <a:chOff x="3292425" y="3664250"/>
            <a:chExt cx="397025" cy="391525"/>
          </a:xfrm>
        </p:grpSpPr>
        <p:sp>
          <p:nvSpPr>
            <p:cNvPr id="519" name="Shape 51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6169849" y="3332063"/>
            <a:ext cx="366052" cy="265661"/>
            <a:chOff x="3932350" y="3714775"/>
            <a:chExt cx="439650" cy="319075"/>
          </a:xfrm>
        </p:grpSpPr>
        <p:sp>
          <p:nvSpPr>
            <p:cNvPr id="523" name="Shape 52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8" name="Shape 528"/>
          <p:cNvGrpSpPr/>
          <p:nvPr/>
        </p:nvGrpSpPr>
        <p:grpSpPr>
          <a:xfrm>
            <a:off x="6729523" y="3332063"/>
            <a:ext cx="366031" cy="265661"/>
            <a:chOff x="4604550" y="3714775"/>
            <a:chExt cx="439625" cy="319075"/>
          </a:xfrm>
        </p:grpSpPr>
        <p:sp>
          <p:nvSpPr>
            <p:cNvPr id="529" name="Shape 52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7302373" y="3304692"/>
            <a:ext cx="349816" cy="310788"/>
            <a:chOff x="5292575" y="3681900"/>
            <a:chExt cx="420150" cy="373275"/>
          </a:xfrm>
        </p:grpSpPr>
        <p:sp>
          <p:nvSpPr>
            <p:cNvPr id="532" name="Shape 53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7842272" y="3265143"/>
            <a:ext cx="389365" cy="389365"/>
            <a:chOff x="5941025" y="3634400"/>
            <a:chExt cx="467650" cy="467650"/>
          </a:xfrm>
        </p:grpSpPr>
        <p:sp>
          <p:nvSpPr>
            <p:cNvPr id="540" name="Shape 5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8426799" y="3289996"/>
            <a:ext cx="339659" cy="339679"/>
            <a:chOff x="6643075" y="3664250"/>
            <a:chExt cx="407950" cy="407975"/>
          </a:xfrm>
        </p:grpSpPr>
        <p:sp>
          <p:nvSpPr>
            <p:cNvPr id="547" name="Shape 54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375560" y="3835474"/>
            <a:ext cx="368071" cy="368050"/>
            <a:chOff x="576250" y="4319400"/>
            <a:chExt cx="442075" cy="442050"/>
          </a:xfrm>
        </p:grpSpPr>
        <p:sp>
          <p:nvSpPr>
            <p:cNvPr id="550" name="Shape 5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4" name="Shape 554"/>
          <p:cNvSpPr/>
          <p:nvPr/>
        </p:nvSpPr>
        <p:spPr>
          <a:xfrm>
            <a:off x="3920109" y="3907255"/>
            <a:ext cx="398482" cy="2250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6189414" y="3850966"/>
            <a:ext cx="337640" cy="33766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5629691" y="3872262"/>
            <a:ext cx="337640" cy="2950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747618" y="3849447"/>
            <a:ext cx="340679" cy="340699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8" name="Shape 558"/>
          <p:cNvGrpSpPr/>
          <p:nvPr/>
        </p:nvGrpSpPr>
        <p:grpSpPr>
          <a:xfrm>
            <a:off x="7282099" y="3854228"/>
            <a:ext cx="390364" cy="322445"/>
            <a:chOff x="5268225" y="4341925"/>
            <a:chExt cx="468850" cy="387275"/>
          </a:xfrm>
        </p:grpSpPr>
        <p:sp>
          <p:nvSpPr>
            <p:cNvPr id="559" name="Shape 55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7861547" y="3844092"/>
            <a:ext cx="350816" cy="350816"/>
            <a:chOff x="5964175" y="4329750"/>
            <a:chExt cx="421350" cy="421350"/>
          </a:xfrm>
        </p:grpSpPr>
        <p:sp>
          <p:nvSpPr>
            <p:cNvPr id="568" name="Shape 56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3934714" y="4403765"/>
            <a:ext cx="369091" cy="356914"/>
            <a:chOff x="1247825" y="5001950"/>
            <a:chExt cx="443300" cy="428675"/>
          </a:xfrm>
        </p:grpSpPr>
        <p:sp>
          <p:nvSpPr>
            <p:cNvPr id="571" name="Shape 57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4527338" y="4386010"/>
            <a:ext cx="303191" cy="386326"/>
            <a:chOff x="1959600" y="4980625"/>
            <a:chExt cx="364150" cy="464000"/>
          </a:xfrm>
        </p:grpSpPr>
        <p:sp>
          <p:nvSpPr>
            <p:cNvPr id="578" name="Shape 57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5" name="Shape 585"/>
          <p:cNvGrpSpPr/>
          <p:nvPr/>
        </p:nvGrpSpPr>
        <p:grpSpPr>
          <a:xfrm>
            <a:off x="5064718" y="4400726"/>
            <a:ext cx="347777" cy="357414"/>
            <a:chOff x="2605025" y="4998300"/>
            <a:chExt cx="417700" cy="429275"/>
          </a:xfrm>
        </p:grpSpPr>
        <p:sp>
          <p:nvSpPr>
            <p:cNvPr id="586" name="Shape 58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5590422" y="4403765"/>
            <a:ext cx="415717" cy="346257"/>
            <a:chOff x="3236425" y="5001950"/>
            <a:chExt cx="499300" cy="415875"/>
          </a:xfrm>
        </p:grpSpPr>
        <p:sp>
          <p:nvSpPr>
            <p:cNvPr id="590" name="Shape 59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6199760" y="4386010"/>
            <a:ext cx="316367" cy="376689"/>
            <a:chOff x="3968275" y="4980625"/>
            <a:chExt cx="379975" cy="452425"/>
          </a:xfrm>
        </p:grpSpPr>
        <p:sp>
          <p:nvSpPr>
            <p:cNvPr id="597" name="Shape 59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7839733" y="4470165"/>
            <a:ext cx="400522" cy="218016"/>
            <a:chOff x="5937975" y="5081700"/>
            <a:chExt cx="481050" cy="261850"/>
          </a:xfrm>
        </p:grpSpPr>
        <p:sp>
          <p:nvSpPr>
            <p:cNvPr id="601" name="Shape 60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8452131" y="4428098"/>
            <a:ext cx="287455" cy="330542"/>
            <a:chOff x="6673500" y="5031175"/>
            <a:chExt cx="345250" cy="397000"/>
          </a:xfrm>
        </p:grpSpPr>
        <p:sp>
          <p:nvSpPr>
            <p:cNvPr id="605" name="Shape 60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6165811" y="490108"/>
            <a:ext cx="384286" cy="342718"/>
            <a:chOff x="3927500" y="301425"/>
            <a:chExt cx="461550" cy="411625"/>
          </a:xfrm>
        </p:grpSpPr>
        <p:sp>
          <p:nvSpPr>
            <p:cNvPr id="611" name="Shape 61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8431857" y="496707"/>
            <a:ext cx="329543" cy="329543"/>
            <a:chOff x="6649150" y="309350"/>
            <a:chExt cx="395800" cy="395800"/>
          </a:xfrm>
        </p:grpSpPr>
        <p:sp>
          <p:nvSpPr>
            <p:cNvPr id="639" name="Shape 6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2" name="Shape 662"/>
          <p:cNvGrpSpPr/>
          <p:nvPr/>
        </p:nvGrpSpPr>
        <p:grpSpPr>
          <a:xfrm>
            <a:off x="7869644" y="504304"/>
            <a:ext cx="334621" cy="316866"/>
            <a:chOff x="5973900" y="318475"/>
            <a:chExt cx="401900" cy="380575"/>
          </a:xfrm>
        </p:grpSpPr>
        <p:sp>
          <p:nvSpPr>
            <p:cNvPr id="663" name="Shape 66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951969" y="1012773"/>
            <a:ext cx="339659" cy="414197"/>
            <a:chOff x="1268550" y="929175"/>
            <a:chExt cx="407950" cy="497475"/>
          </a:xfrm>
        </p:grpSpPr>
        <p:sp>
          <p:nvSpPr>
            <p:cNvPr id="678" name="Shape 67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8395868" y="1028488"/>
            <a:ext cx="401521" cy="385306"/>
            <a:chOff x="6605925" y="948050"/>
            <a:chExt cx="482250" cy="462775"/>
          </a:xfrm>
        </p:grpSpPr>
        <p:sp>
          <p:nvSpPr>
            <p:cNvPr id="682" name="Shape 68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8489660" y="2169629"/>
            <a:ext cx="213936" cy="339180"/>
            <a:chOff x="6718575" y="2318625"/>
            <a:chExt cx="256950" cy="407375"/>
          </a:xfrm>
        </p:grpSpPr>
        <p:sp>
          <p:nvSpPr>
            <p:cNvPr id="689" name="Shape 68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5618293" y="2790644"/>
            <a:ext cx="359953" cy="219036"/>
            <a:chOff x="3269900" y="3064500"/>
            <a:chExt cx="432325" cy="263075"/>
          </a:xfrm>
        </p:grpSpPr>
        <p:sp>
          <p:nvSpPr>
            <p:cNvPr id="698" name="Shape 69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8465307" y="2723724"/>
            <a:ext cx="262622" cy="369091"/>
            <a:chOff x="6689325" y="2984125"/>
            <a:chExt cx="315425" cy="443300"/>
          </a:xfrm>
        </p:grpSpPr>
        <p:sp>
          <p:nvSpPr>
            <p:cNvPr id="702" name="Shape 70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4551171" y="3808102"/>
            <a:ext cx="254005" cy="410638"/>
            <a:chOff x="1988225" y="4286525"/>
            <a:chExt cx="305075" cy="493200"/>
          </a:xfrm>
        </p:grpSpPr>
        <p:sp>
          <p:nvSpPr>
            <p:cNvPr id="708" name="Shape 70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090050" y="3836994"/>
            <a:ext cx="306729" cy="388345"/>
            <a:chOff x="2635450" y="4321225"/>
            <a:chExt cx="368400" cy="466425"/>
          </a:xfrm>
        </p:grpSpPr>
        <p:sp>
          <p:nvSpPr>
            <p:cNvPr id="716" name="Shape 71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8426799" y="3827356"/>
            <a:ext cx="339659" cy="380227"/>
            <a:chOff x="6643075" y="4309650"/>
            <a:chExt cx="407950" cy="456675"/>
          </a:xfrm>
        </p:grpSpPr>
        <p:sp>
          <p:nvSpPr>
            <p:cNvPr id="723" name="Shape 72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7253208" y="4364217"/>
            <a:ext cx="448167" cy="429913"/>
            <a:chOff x="5233525" y="4954450"/>
            <a:chExt cx="538275" cy="516350"/>
          </a:xfrm>
        </p:grpSpPr>
        <p:sp>
          <p:nvSpPr>
            <p:cNvPr id="733" name="Shape 73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6689475" y="4371814"/>
            <a:ext cx="456285" cy="414718"/>
            <a:chOff x="4556450" y="4963575"/>
            <a:chExt cx="548025" cy="498100"/>
          </a:xfrm>
        </p:grpSpPr>
        <p:sp>
          <p:nvSpPr>
            <p:cNvPr id="745" name="Shape 74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3338551" y="4461548"/>
            <a:ext cx="441069" cy="243868"/>
            <a:chOff x="531800" y="5071350"/>
            <a:chExt cx="529750" cy="292900"/>
          </a:xfrm>
        </p:grpSpPr>
        <p:sp>
          <p:nvSpPr>
            <p:cNvPr id="751" name="Shape 75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 txBox="1"/>
          <p:nvPr/>
        </p:nvSpPr>
        <p:spPr>
          <a:xfrm>
            <a:off x="209549" y="155175"/>
            <a:ext cx="3091500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3747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PALETTE</a:t>
            </a:r>
          </a:p>
        </p:txBody>
      </p:sp>
      <p:sp>
        <p:nvSpPr>
          <p:cNvPr id="759" name="Shape 759"/>
          <p:cNvSpPr/>
          <p:nvPr/>
        </p:nvSpPr>
        <p:spPr>
          <a:xfrm>
            <a:off x="290749" y="1098775"/>
            <a:ext cx="874200" cy="1788300"/>
          </a:xfrm>
          <a:prstGeom prst="rect">
            <a:avLst/>
          </a:prstGeom>
          <a:solidFill>
            <a:srgbClr val="B3D3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85750" y="3074675"/>
            <a:ext cx="874200" cy="1788300"/>
          </a:xfrm>
          <a:prstGeom prst="rect">
            <a:avLst/>
          </a:prstGeom>
          <a:solidFill>
            <a:srgbClr val="222A35">
              <a:alpha val="898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22A35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288400" y="3074700"/>
            <a:ext cx="778800" cy="1788300"/>
          </a:xfrm>
          <a:prstGeom prst="rect">
            <a:avLst/>
          </a:prstGeom>
          <a:solidFill>
            <a:srgbClr val="349E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299700" y="1098775"/>
            <a:ext cx="778800" cy="1788300"/>
          </a:xfrm>
          <a:prstGeom prst="rect">
            <a:avLst/>
          </a:prstGeom>
          <a:solidFill>
            <a:srgbClr val="B3D334">
              <a:alpha val="447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2203275" y="1098775"/>
            <a:ext cx="778800" cy="1788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195176" y="3074700"/>
            <a:ext cx="778800" cy="1788300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  <p:pic>
        <p:nvPicPr>
          <p:cNvPr id="2" name="Picture 1" descr="logo-bi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79" y="1638301"/>
            <a:ext cx="2760471" cy="9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597819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OF YOUR</a:t>
            </a:r>
            <a:br>
              <a:rPr lang="en-US" dirty="0"/>
            </a:br>
            <a:r>
              <a:rPr lang="en-US" dirty="0"/>
              <a:t>PRESENT</a:t>
            </a:r>
          </a:p>
        </p:txBody>
      </p:sp>
      <p:sp>
        <p:nvSpPr>
          <p:cNvPr id="12" name="Hexagon 11"/>
          <p:cNvSpPr/>
          <p:nvPr userDrawn="1"/>
        </p:nvSpPr>
        <p:spPr>
          <a:xfrm>
            <a:off x="8410457" y="1597819"/>
            <a:ext cx="1643308" cy="1062483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-37913" y="4190728"/>
            <a:ext cx="9269585" cy="1038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7100" y="2339255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PRESENT TO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197100" y="266030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b="0" i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COMPANY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97100" y="297097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err="1"/>
              <a:t>Dd</a:t>
            </a:r>
            <a:r>
              <a:rPr lang="en-US" dirty="0"/>
              <a:t> | MM | YEAR</a:t>
            </a:r>
          </a:p>
        </p:txBody>
      </p:sp>
    </p:spTree>
    <p:extLst>
      <p:ext uri="{BB962C8B-B14F-4D97-AF65-F5344CB8AC3E}">
        <p14:creationId xmlns:p14="http://schemas.microsoft.com/office/powerpoint/2010/main" val="410142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3" r:id="rId5"/>
    <p:sldLayoutId id="2147483669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-noslogan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05978"/>
            <a:ext cx="1388197" cy="3685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8434" y="4784136"/>
            <a:ext cx="9222194" cy="448264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/>
          <p:cNvSpPr txBox="1"/>
          <p:nvPr userDrawn="1"/>
        </p:nvSpPr>
        <p:spPr>
          <a:xfrm>
            <a:off x="3488267" y="5651500"/>
            <a:ext cx="914400" cy="6858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rmAutofit/>
          </a:bodyPr>
          <a:lstStyle/>
          <a:p>
            <a:pPr algn="l"/>
            <a:endParaRPr lang="en-US" sz="1050" b="0" i="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2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with defined HTML tag</a:t>
            </a:r>
          </a:p>
          <a:p>
            <a:r>
              <a:rPr lang="en-US" dirty="0"/>
              <a:t>Pre-styling unregistered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EA9DB-D189-4CA2-A22E-25C294A9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117624"/>
            <a:ext cx="74771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Extending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HTML element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custom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E33C0-9B5B-45C6-8B3F-752B01F2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632503"/>
            <a:ext cx="70866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0870B-F205-49C4-A9A3-E5ADA1BE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33700"/>
            <a:ext cx="7086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Isolated DOM</a:t>
            </a:r>
          </a:p>
          <a:p>
            <a:r>
              <a:rPr lang="en-US" dirty="0"/>
              <a:t>Scoped CSS</a:t>
            </a:r>
          </a:p>
          <a:p>
            <a:r>
              <a:rPr lang="en-US" dirty="0"/>
              <a:t>Composition</a:t>
            </a:r>
          </a:p>
          <a:p>
            <a:r>
              <a:rPr lang="en-US" dirty="0"/>
              <a:t>Simplifies CSS</a:t>
            </a:r>
          </a:p>
          <a:p>
            <a:r>
              <a:rPr lang="en-US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359696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creating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Element.attachShadow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&lt;slot&gt; element</a:t>
            </a:r>
          </a:p>
          <a:p>
            <a:pPr lvl="1"/>
            <a:r>
              <a:rPr lang="en-US" i="1" dirty="0"/>
              <a:t>Render the user's markup over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E9448-1E82-4E9A-9549-BAE397AC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647337"/>
            <a:ext cx="74485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vs. light </a:t>
            </a:r>
            <a:r>
              <a:rPr lang="en-US" dirty="0" err="1"/>
              <a:t>dom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ECB40-B5DA-498A-8C2F-5F68440FA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82078"/>
            <a:ext cx="3600450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7FF18-65FC-4914-B012-A9871E9A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3698"/>
            <a:ext cx="36004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0BD1E-40EC-4BA5-82D1-73BDC3CC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43" y="1533999"/>
            <a:ext cx="3752850" cy="23907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CFCAD2A-916C-494C-A4C7-95A61331B543}"/>
              </a:ext>
            </a:extLst>
          </p:cNvPr>
          <p:cNvSpPr/>
          <p:nvPr/>
        </p:nvSpPr>
        <p:spPr>
          <a:xfrm>
            <a:off x="4302458" y="2422764"/>
            <a:ext cx="333955" cy="3339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A53B11E-CB6E-47BB-AC1A-7D9D9F9E09C6}"/>
              </a:ext>
            </a:extLst>
          </p:cNvPr>
          <p:cNvSpPr/>
          <p:nvPr/>
        </p:nvSpPr>
        <p:spPr>
          <a:xfrm>
            <a:off x="2022861" y="2337186"/>
            <a:ext cx="469127" cy="469127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 used inside shadow DOM apply locally to your component.</a:t>
            </a:r>
          </a:p>
          <a:p>
            <a:r>
              <a:rPr lang="en-US" dirty="0"/>
              <a:t>Styling based on context</a:t>
            </a:r>
          </a:p>
          <a:p>
            <a:r>
              <a:rPr lang="en-US" dirty="0"/>
              <a:t>Styling distributed nodes</a:t>
            </a:r>
          </a:p>
          <a:p>
            <a:r>
              <a:rPr lang="en-US" dirty="0"/>
              <a:t>Styling a component from the outside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6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Event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like event comes from the host component.</a:t>
            </a:r>
          </a:p>
          <a:p>
            <a:r>
              <a:rPr lang="en-US" dirty="0"/>
              <a:t>Custom DOM event</a:t>
            </a:r>
          </a:p>
          <a:p>
            <a:pPr lvl="1"/>
            <a:r>
              <a:rPr lang="en-US" dirty="0"/>
              <a:t>Internal by default</a:t>
            </a:r>
          </a:p>
          <a:p>
            <a:pPr lvl="1"/>
            <a:r>
              <a:rPr lang="en-US" dirty="0"/>
              <a:t>compose property</a:t>
            </a:r>
          </a:p>
          <a:p>
            <a:r>
              <a:rPr lang="en-US" dirty="0" err="1"/>
              <a:t>delegatesFocus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364420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6630"/>
            <a:ext cx="8229600" cy="3394472"/>
          </a:xfrm>
        </p:spPr>
        <p:txBody>
          <a:bodyPr/>
          <a:lstStyle/>
          <a:p>
            <a:r>
              <a:rPr lang="en-US" dirty="0"/>
              <a:t>Opened vs closed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Resetting inheritable styles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A7B5-B25E-40E9-9503-546CA050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93005"/>
            <a:ext cx="689610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37A98-6AD7-49EC-833B-0006C678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3489605"/>
            <a:ext cx="6896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Checkbox</a:t>
            </a:r>
          </a:p>
          <a:p>
            <a:r>
              <a:rPr lang="en-US" dirty="0"/>
              <a:t>Card</a:t>
            </a:r>
          </a:p>
          <a:p>
            <a:r>
              <a:rPr lang="en-US" dirty="0"/>
              <a:t>Tab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0E22C-2A11-4F88-853B-ED8A4F68B5EA}"/>
              </a:ext>
            </a:extLst>
          </p:cNvPr>
          <p:cNvSpPr txBox="1"/>
          <p:nvPr/>
        </p:nvSpPr>
        <p:spPr>
          <a:xfrm>
            <a:off x="3711388" y="2091328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1716157" y="1917475"/>
            <a:ext cx="5911893" cy="7638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4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1941443" y="2455675"/>
            <a:ext cx="5699955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73" y="1085323"/>
            <a:ext cx="2141025" cy="8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0" y="231350"/>
            <a:ext cx="9144000" cy="588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cxnSp>
        <p:nvCxnSpPr>
          <p:cNvPr id="1054" name="Shape 1054"/>
          <p:cNvCxnSpPr/>
          <p:nvPr/>
        </p:nvCxnSpPr>
        <p:spPr>
          <a:xfrm>
            <a:off x="4020791" y="1006265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55" name="Shape 1055"/>
          <p:cNvSpPr/>
          <p:nvPr/>
        </p:nvSpPr>
        <p:spPr>
          <a:xfrm>
            <a:off x="1458775" y="1446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1458775" y="1966087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458775" y="3523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58777" y="3004590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1458780" y="2485347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0" name="Shape 1060"/>
          <p:cNvSpPr txBox="1"/>
          <p:nvPr/>
        </p:nvSpPr>
        <p:spPr>
          <a:xfrm>
            <a:off x="1963825" y="14468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1963825" y="1966100"/>
            <a:ext cx="38244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Element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1963825" y="24853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Shadow DOM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1963825" y="300460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1963825" y="3523850"/>
            <a:ext cx="6078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Template</a:t>
            </a:r>
          </a:p>
          <a:p>
            <a:r>
              <a:rPr lang="en-US" dirty="0"/>
              <a:t>Custom Element</a:t>
            </a:r>
          </a:p>
          <a:p>
            <a:r>
              <a:rPr lang="en-US" dirty="0"/>
              <a:t>Shadow DOM</a:t>
            </a:r>
          </a:p>
          <a:p>
            <a:r>
              <a:rPr lang="en-US" dirty="0"/>
              <a:t>HTML Import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5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your HTML tag</a:t>
            </a:r>
          </a:p>
          <a:p>
            <a:r>
              <a:rPr lang="en-US" dirty="0"/>
              <a:t>Extend existing HTML tag</a:t>
            </a:r>
          </a:p>
          <a:p>
            <a:r>
              <a:rPr lang="en-US" dirty="0"/>
              <a:t>Less code, modular code, and more reuse</a:t>
            </a:r>
          </a:p>
        </p:txBody>
      </p:sp>
    </p:spTree>
    <p:extLst>
      <p:ext uri="{BB962C8B-B14F-4D97-AF65-F5344CB8AC3E}">
        <p14:creationId xmlns:p14="http://schemas.microsoft.com/office/powerpoint/2010/main" val="38608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Define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96727-8865-4E4B-A1E2-13D01EDF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extends </a:t>
            </a:r>
            <a:r>
              <a:rPr lang="en-US" dirty="0" err="1"/>
              <a:t>HTMLElement</a:t>
            </a:r>
            <a:endParaRPr lang="en-US" dirty="0"/>
          </a:p>
          <a:p>
            <a:r>
              <a:rPr lang="en-US" dirty="0"/>
              <a:t>Tag naming must contain a dash (-).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565B8-9C68-4ECC-9AB5-011222BB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198511"/>
            <a:ext cx="7534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lifecycle hooks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7C7155-050C-4652-B6EC-223FCE5FB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682222"/>
              </p:ext>
            </p:extLst>
          </p:nvPr>
        </p:nvGraphicFramePr>
        <p:xfrm>
          <a:off x="457200" y="1125538"/>
          <a:ext cx="8229600" cy="34332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1750806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907654265"/>
                    </a:ext>
                  </a:extLst>
                </a:gridCol>
              </a:tblGrid>
              <a:tr h="57220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Called 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0816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dirty="0"/>
                        <a:t>Constructor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instance of the element is created or upgraded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03788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350" kern="1200" dirty="0" err="1">
                          <a:effectLst/>
                        </a:rPr>
                        <a:t>connectedCallback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 time the element is inserted into the DOM.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33403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350" kern="1200" dirty="0" err="1">
                          <a:effectLst/>
                        </a:rPr>
                        <a:t>disconnectedCallback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Every time the element is removed from the DOM.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228771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350" kern="1200" dirty="0" err="1">
                          <a:effectLst/>
                        </a:rPr>
                        <a:t>attributeChangedCallback</a:t>
                      </a:r>
                      <a:r>
                        <a:rPr lang="en-US" sz="1350" kern="1200" dirty="0">
                          <a:effectLst/>
                        </a:rPr>
                        <a:t>(</a:t>
                      </a:r>
                      <a:r>
                        <a:rPr lang="en-US" sz="1350" kern="1200" dirty="0" err="1">
                          <a:effectLst/>
                        </a:rPr>
                        <a:t>attrName</a:t>
                      </a:r>
                      <a:r>
                        <a:rPr lang="en-US" sz="1350" kern="1200" dirty="0">
                          <a:effectLst/>
                        </a:rPr>
                        <a:t>, </a:t>
                      </a:r>
                      <a:r>
                        <a:rPr lang="en-US" sz="1350" kern="1200" dirty="0" err="1">
                          <a:effectLst/>
                        </a:rPr>
                        <a:t>oldVal</a:t>
                      </a:r>
                      <a:r>
                        <a:rPr lang="en-US" sz="1350" kern="1200" dirty="0">
                          <a:effectLst/>
                        </a:rPr>
                        <a:t>, </a:t>
                      </a:r>
                      <a:r>
                        <a:rPr lang="en-US" sz="1350" kern="1200" dirty="0" err="1">
                          <a:effectLst/>
                        </a:rPr>
                        <a:t>newVal</a:t>
                      </a:r>
                      <a:r>
                        <a:rPr lang="en-US" sz="1350" kern="1200" dirty="0">
                          <a:effectLst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observed attribute has been added, removed, updated, or replaced.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36199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350" kern="1200" dirty="0" err="1">
                          <a:effectLst/>
                        </a:rPr>
                        <a:t>adoptedCallback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element has been moved into a new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5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0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props and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Reflecting between DOM properties and HTML attributes</a:t>
            </a:r>
          </a:p>
          <a:p>
            <a:r>
              <a:rPr lang="en-US" dirty="0" err="1"/>
              <a:t>observedAttributes</a:t>
            </a:r>
            <a:r>
              <a:rPr lang="en-US" dirty="0"/>
              <a:t> property</a:t>
            </a:r>
          </a:p>
          <a:p>
            <a:r>
              <a:rPr lang="en-US" dirty="0"/>
              <a:t>Less code, modular code, and more reuse</a:t>
            </a:r>
          </a:p>
        </p:txBody>
      </p:sp>
    </p:spTree>
    <p:extLst>
      <p:ext uri="{BB962C8B-B14F-4D97-AF65-F5344CB8AC3E}">
        <p14:creationId xmlns:p14="http://schemas.microsoft.com/office/powerpoint/2010/main" val="53014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5869"/>
            <a:ext cx="8229600" cy="339447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xxxHTML</a:t>
            </a:r>
            <a:r>
              <a:rPr lang="en-US" dirty="0"/>
              <a:t> property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HTML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84641-17D3-46C4-ACF3-457E2BC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64" y="2897876"/>
            <a:ext cx="7429500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5CDD-C1BA-4B6E-8921-9AC197D4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4" y="1113130"/>
            <a:ext cx="7429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2415"/>
      </p:ext>
    </p:extLst>
  </p:cSld>
  <p:clrMapOvr>
    <a:masterClrMapping/>
  </p:clrMapOvr>
</p:sld>
</file>

<file path=ppt/theme/theme1.xml><?xml version="1.0" encoding="utf-8"?>
<a:theme xmlns:a="http://schemas.openxmlformats.org/drawingml/2006/main" name="KMS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b="0" i="0" dirty="0" smtClean="0">
            <a:solidFill>
              <a:schemeClr val="bg1"/>
            </a:solidFill>
            <a:latin typeface="Gill Sans Light"/>
            <a:cs typeface="Gill Sans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297</Words>
  <Application>Microsoft Office PowerPoint</Application>
  <PresentationFormat>On-screen Show (16:9)</PresentationFormat>
  <Paragraphs>89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Gill Sans Light</vt:lpstr>
      <vt:lpstr>Calibri</vt:lpstr>
      <vt:lpstr>Arial</vt:lpstr>
      <vt:lpstr>Helvetica Neue</vt:lpstr>
      <vt:lpstr>KMS Master</vt:lpstr>
      <vt:lpstr>Office Theme</vt:lpstr>
      <vt:lpstr>PowerPoint Presentation</vt:lpstr>
      <vt:lpstr>PowerPoint Presentation</vt:lpstr>
      <vt:lpstr>PowerPoint Presentation</vt:lpstr>
      <vt:lpstr>Web component</vt:lpstr>
      <vt:lpstr>Custom Element</vt:lpstr>
      <vt:lpstr>Custom Element - Define</vt:lpstr>
      <vt:lpstr>Custom Element – lifecycle hooks</vt:lpstr>
      <vt:lpstr>Custom Element – props and attributes</vt:lpstr>
      <vt:lpstr>Custom Element - content</vt:lpstr>
      <vt:lpstr>Custom Element – styling</vt:lpstr>
      <vt:lpstr>Custom Element – Extending</vt:lpstr>
      <vt:lpstr>Shadow dom</vt:lpstr>
      <vt:lpstr>Shadow dom - creating</vt:lpstr>
      <vt:lpstr>Shadow dom vs. light dom</vt:lpstr>
      <vt:lpstr>Shadow dom - styling</vt:lpstr>
      <vt:lpstr>Shadow dom – Event model</vt:lpstr>
      <vt:lpstr>Shadow dom – More</vt:lpstr>
      <vt:lpstr>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Office Activate 138</cp:lastModifiedBy>
  <cp:revision>23</cp:revision>
  <dcterms:modified xsi:type="dcterms:W3CDTF">2019-09-30T02:38:03Z</dcterms:modified>
</cp:coreProperties>
</file>